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328" r:id="rId5"/>
    <p:sldId id="327" r:id="rId6"/>
    <p:sldId id="329" r:id="rId7"/>
    <p:sldId id="260" r:id="rId8"/>
    <p:sldId id="330" r:id="rId9"/>
    <p:sldId id="331" r:id="rId10"/>
    <p:sldId id="261" r:id="rId11"/>
    <p:sldId id="332" r:id="rId12"/>
    <p:sldId id="263" r:id="rId13"/>
    <p:sldId id="262" r:id="rId14"/>
    <p:sldId id="264" r:id="rId15"/>
    <p:sldId id="266" r:id="rId16"/>
    <p:sldId id="267" r:id="rId17"/>
    <p:sldId id="268" r:id="rId18"/>
    <p:sldId id="270" r:id="rId19"/>
    <p:sldId id="271" r:id="rId20"/>
    <p:sldId id="273" r:id="rId21"/>
    <p:sldId id="274" r:id="rId22"/>
    <p:sldId id="269" r:id="rId23"/>
    <p:sldId id="275" r:id="rId24"/>
    <p:sldId id="276" r:id="rId25"/>
    <p:sldId id="272" r:id="rId26"/>
    <p:sldId id="265" r:id="rId27"/>
    <p:sldId id="277" r:id="rId28"/>
    <p:sldId id="278" r:id="rId29"/>
    <p:sldId id="280" r:id="rId30"/>
    <p:sldId id="281" r:id="rId31"/>
    <p:sldId id="279" r:id="rId32"/>
    <p:sldId id="282" r:id="rId33"/>
    <p:sldId id="284" r:id="rId34"/>
    <p:sldId id="286" r:id="rId35"/>
    <p:sldId id="287" r:id="rId36"/>
    <p:sldId id="292" r:id="rId37"/>
    <p:sldId id="285" r:id="rId38"/>
    <p:sldId id="293" r:id="rId39"/>
    <p:sldId id="283" r:id="rId40"/>
    <p:sldId id="289" r:id="rId41"/>
    <p:sldId id="290" r:id="rId42"/>
    <p:sldId id="291" r:id="rId43"/>
    <p:sldId id="294" r:id="rId44"/>
    <p:sldId id="288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3" r:id="rId53"/>
    <p:sldId id="304" r:id="rId54"/>
    <p:sldId id="305" r:id="rId55"/>
    <p:sldId id="306" r:id="rId56"/>
    <p:sldId id="308" r:id="rId57"/>
    <p:sldId id="307" r:id="rId58"/>
    <p:sldId id="309" r:id="rId59"/>
    <p:sldId id="325" r:id="rId60"/>
    <p:sldId id="310" r:id="rId61"/>
    <p:sldId id="326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24" r:id="rId70"/>
    <p:sldId id="323" r:id="rId71"/>
    <p:sldId id="322" r:id="rId72"/>
    <p:sldId id="321" r:id="rId73"/>
    <p:sldId id="318" r:id="rId74"/>
    <p:sldId id="319" r:id="rId75"/>
    <p:sldId id="320" r:id="rId76"/>
    <p:sldId id="302" r:id="rId7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60"/>
    <p:restoredTop sz="97152"/>
  </p:normalViewPr>
  <p:slideViewPr>
    <p:cSldViewPr snapToGrid="0" snapToObjects="1">
      <p:cViewPr varScale="1">
        <p:scale>
          <a:sx n="150" d="100"/>
          <a:sy n="150" d="100"/>
        </p:scale>
        <p:origin x="18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emf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晚上没有整理，基本就忘了当天的内容了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2020.09.04</a:t>
            </a:r>
            <a:r>
              <a:rPr kumimoji="1" lang="zh-CN" altLang="en-US" dirty="0"/>
              <a:t> 内存磁盘网络与</a:t>
            </a:r>
            <a:r>
              <a:rPr kumimoji="1" lang="en-US" altLang="zh-CN" dirty="0"/>
              <a:t>IO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6383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A17504E-CE44-CF42-84FB-A29B6BBD4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4" y="887401"/>
            <a:ext cx="6965906" cy="3989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2C888C2-BD75-9A4C-90CC-1B7579CF5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7927" y="2396067"/>
            <a:ext cx="2305140" cy="255181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10ED0AB-F345-D04B-A957-8E51DB9DB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185" y="4682067"/>
            <a:ext cx="5732424" cy="234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23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Transation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2020.09.07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5811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64C4C9-0D6B-A54C-814F-209683564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933" y="149424"/>
            <a:ext cx="4114612" cy="25632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561CAF-F559-2848-B835-3CA02D1C6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2707"/>
            <a:ext cx="9736667" cy="34422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2BCB11F-A8A0-6843-AD91-3660306D4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406" y="2712707"/>
            <a:ext cx="3848100" cy="344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18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Redis</a:t>
            </a:r>
            <a:r>
              <a:rPr kumimoji="1" lang="zh-CN" altLang="en-US" dirty="0"/>
              <a:t> 实现：调用系统调用</a:t>
            </a:r>
            <a:r>
              <a:rPr kumimoji="1" lang="en-US" altLang="zh-CN" dirty="0"/>
              <a:t>fork</a:t>
            </a:r>
            <a:r>
              <a:rPr kumimoji="1" lang="zh-CN" altLang="en-US" dirty="0"/>
              <a:t>（）通过 </a:t>
            </a:r>
            <a:r>
              <a:rPr kumimoji="1" lang="en-US" altLang="zh-CN" dirty="0"/>
              <a:t>copy-on-write</a:t>
            </a:r>
            <a:r>
              <a:rPr kumimoji="1" lang="zh-CN" altLang="en-US" dirty="0"/>
              <a:t>机制实现</a:t>
            </a:r>
            <a:r>
              <a:rPr kumimoji="1" lang="en-US" altLang="zh-CN" dirty="0" err="1"/>
              <a:t>rdb</a:t>
            </a:r>
            <a:r>
              <a:rPr kumimoji="1" lang="zh-CN" altLang="en-US" dirty="0"/>
              <a:t>数据持久化，快速，准确，数据不会覆盖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FEB1059-3305-1C45-B36B-5092E10B6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33" y="2969606"/>
            <a:ext cx="6354233" cy="28418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F9082F8-8FFF-E241-9808-80563FF39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435" y="2969605"/>
            <a:ext cx="5719232" cy="30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846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FC7993-402E-124A-A970-14EEC80EC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314" y="172465"/>
            <a:ext cx="3924300" cy="22414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D9867D2-4B5A-7A41-8EAA-4339423EC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80" y="2759475"/>
            <a:ext cx="7488768" cy="30895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3E5F7F7-4A95-104B-8680-817FEF497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120" y="3363770"/>
            <a:ext cx="4884687" cy="203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94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C261DE-AF37-6E4E-91E1-2594ECE8E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183" y="1938867"/>
            <a:ext cx="7660217" cy="244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12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C33C444-97FB-B148-A21A-7549296E7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886" y="1399659"/>
            <a:ext cx="6492182" cy="3759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B756688-4A18-D342-91B3-1F3E24ADD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900" y="287867"/>
            <a:ext cx="3484236" cy="175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46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0F692F-B22C-9E4B-88BD-A80DE08C5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819" y="743215"/>
            <a:ext cx="6563263" cy="442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103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66E9B8-9FA1-C647-AC93-53BB7DEEE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31" y="588963"/>
            <a:ext cx="6849533" cy="27979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4F4473C-9087-E14B-91E6-2202C2A05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624" y="3386919"/>
            <a:ext cx="7408333" cy="342045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32E02BB-F38E-2647-AD08-62709ECE6504}"/>
              </a:ext>
            </a:extLst>
          </p:cNvPr>
          <p:cNvSpPr txBox="1"/>
          <p:nvPr/>
        </p:nvSpPr>
        <p:spPr>
          <a:xfrm>
            <a:off x="7593118" y="936096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关于分区容忍性？</a:t>
            </a:r>
            <a:r>
              <a:rPr kumimoji="1" lang="en-US" altLang="zh-CN" dirty="0">
                <a:solidFill>
                  <a:schemeClr val="bg1"/>
                </a:solidFill>
              </a:rPr>
              <a:t>50-&gt;55min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7898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en-US" altLang="zh-CN" dirty="0">
                <a:solidFill>
                  <a:schemeClr val="bg1"/>
                </a:solidFill>
              </a:rPr>
              <a:t> sentinel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1244601"/>
            <a:ext cx="8791575" cy="524086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F87E617-ADBE-2245-8B88-8050DB6AD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33" y="1344348"/>
            <a:ext cx="6535700" cy="385891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B55DE4B-E8F1-0445-9866-267686D1300C}"/>
              </a:ext>
            </a:extLst>
          </p:cNvPr>
          <p:cNvSpPr txBox="1"/>
          <p:nvPr/>
        </p:nvSpPr>
        <p:spPr>
          <a:xfrm>
            <a:off x="7063804" y="1591734"/>
            <a:ext cx="2816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Sentinel: 50-&gt;2.00~2.24min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4754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303867"/>
            <a:ext cx="10256309" cy="82973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Redis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list</a:t>
            </a:r>
            <a:r>
              <a:rPr kumimoji="1" lang="zh-CN" altLang="en-US" dirty="0"/>
              <a:t> </a:t>
            </a:r>
            <a:r>
              <a:rPr kumimoji="1" lang="en-US" altLang="zh-CN" dirty="0"/>
              <a:t>hash</a:t>
            </a:r>
            <a:r>
              <a:rPr kumimoji="1" lang="zh-CN" altLang="en-US" dirty="0"/>
              <a:t> </a:t>
            </a:r>
            <a:r>
              <a:rPr kumimoji="1" lang="en-US" altLang="zh-CN" dirty="0"/>
              <a:t>sorted-set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133601"/>
            <a:ext cx="8791575" cy="4351866"/>
          </a:xfrm>
        </p:spPr>
        <p:txBody>
          <a:bodyPr>
            <a:normAutofit/>
          </a:bodyPr>
          <a:lstStyle/>
          <a:p>
            <a:r>
              <a:rPr kumimoji="1" lang="en-US" altLang="zh-CN" dirty="0" err="1"/>
              <a:t>Srandmember</a:t>
            </a:r>
            <a:endParaRPr kumimoji="1" lang="en-US" altLang="zh-CN" dirty="0"/>
          </a:p>
          <a:p>
            <a:r>
              <a:rPr kumimoji="1" lang="en-US" altLang="zh-CN" dirty="0" err="1"/>
              <a:t>Sdiff</a:t>
            </a:r>
            <a:endParaRPr kumimoji="1" lang="en-US" altLang="zh-CN" dirty="0"/>
          </a:p>
          <a:p>
            <a:r>
              <a:rPr kumimoji="1" lang="en-US" altLang="zh-CN" dirty="0" err="1"/>
              <a:t>Spop</a:t>
            </a:r>
            <a:endParaRPr kumimoji="1" lang="en-US" altLang="zh-CN" dirty="0"/>
          </a:p>
          <a:p>
            <a:r>
              <a:rPr kumimoji="1" lang="en-US" altLang="zh-CN" dirty="0" err="1"/>
              <a:t>Sorted_set</a:t>
            </a:r>
            <a:endParaRPr kumimoji="1" lang="en-US" altLang="zh-CN" dirty="0"/>
          </a:p>
          <a:p>
            <a:r>
              <a:rPr kumimoji="1" lang="en-US" altLang="zh-CN" dirty="0" err="1"/>
              <a:t>Skip_list</a:t>
            </a:r>
            <a:endParaRPr kumimoji="1" lang="en-US" altLang="zh-CN" dirty="0"/>
          </a:p>
          <a:p>
            <a:r>
              <a:rPr kumimoji="1" lang="en-US" altLang="zh-CN" dirty="0"/>
              <a:t>Help @</a:t>
            </a:r>
            <a:r>
              <a:rPr kumimoji="1" lang="en-US" altLang="zh-CN" dirty="0" err="1"/>
              <a:t>sort_set</a:t>
            </a:r>
            <a:r>
              <a:rPr kumimoji="1" lang="en-US" altLang="zh-CN" dirty="0"/>
              <a:t>       </a:t>
            </a:r>
            <a:r>
              <a:rPr kumimoji="1" lang="en-US" altLang="zh-CN" dirty="0" err="1"/>
              <a:t>skiplist</a:t>
            </a:r>
            <a:endParaRPr kumimoji="1" lang="en-US" altLang="zh-CN" dirty="0"/>
          </a:p>
          <a:p>
            <a:r>
              <a:rPr kumimoji="1" lang="en-US" altLang="zh-CN" dirty="0"/>
              <a:t>Help @set</a:t>
            </a:r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2020.09.07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4FAD9C-98B3-BE4B-9C3E-9A33CE884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424" y="4982376"/>
            <a:ext cx="6844243" cy="272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05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8C87A1-510D-6B43-A879-01418352D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434" y="816909"/>
            <a:ext cx="2586567" cy="389698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864C037-2103-0145-BE04-44B4E12108FE}"/>
              </a:ext>
            </a:extLst>
          </p:cNvPr>
          <p:cNvSpPr txBox="1"/>
          <p:nvPr/>
        </p:nvSpPr>
        <p:spPr>
          <a:xfrm>
            <a:off x="6985000" y="1473200"/>
            <a:ext cx="150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Spring.io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redis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6791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913D377-9331-5048-93CA-24502D99C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7" y="0"/>
            <a:ext cx="8322733" cy="44849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3B35679-F3ED-B447-9AF3-D056871F5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3599006"/>
            <a:ext cx="8060268" cy="346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48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AF4F67-AE9B-2B4C-A310-B823C9EB3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042" y="927630"/>
            <a:ext cx="8557559" cy="466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23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37F803-D4AA-0047-9EC1-7057AB44F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181" y="924428"/>
            <a:ext cx="8155219" cy="481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48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 fontScale="90000"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Predixy</a:t>
            </a:r>
            <a:r>
              <a:rPr kumimoji="1" lang="en-US" altLang="zh-CN" dirty="0">
                <a:solidFill>
                  <a:schemeClr val="bg1"/>
                </a:solidFill>
              </a:rPr>
              <a:t>/</a:t>
            </a:r>
            <a:r>
              <a:rPr kumimoji="1" lang="en-US" altLang="zh-CN" dirty="0" err="1">
                <a:solidFill>
                  <a:schemeClr val="bg1"/>
                </a:solidFill>
              </a:rPr>
              <a:t>twemty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zh-CN" altLang="en-US" dirty="0">
                <a:solidFill>
                  <a:schemeClr val="bg1"/>
                </a:solidFill>
              </a:rPr>
              <a:t>集群代理方案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捷径： </a:t>
            </a:r>
            <a:r>
              <a:rPr kumimoji="1" lang="en-US" altLang="zh-CN" dirty="0" err="1"/>
              <a:t>github</a:t>
            </a:r>
            <a:r>
              <a:rPr kumimoji="1" lang="en-US" altLang="zh-CN" dirty="0"/>
              <a:t> + </a:t>
            </a:r>
            <a:r>
              <a:rPr kumimoji="1" lang="zh-CN" altLang="en-US" dirty="0"/>
              <a:t>官方文档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2020.09.10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4350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2020.09.10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8130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官方集群方案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E43586-EFBA-6448-A3BC-D6DE73342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565" y="2043647"/>
            <a:ext cx="7486776" cy="46143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C7E450-8171-3840-A21F-199AF27EA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341" y="2043647"/>
            <a:ext cx="3687233" cy="36612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F60DC44-762D-D447-A6DE-563DE636F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341" y="5704914"/>
            <a:ext cx="3449242" cy="130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68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1387FD0-AFB8-C749-830B-FB7CD677E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82" y="867908"/>
            <a:ext cx="4991100" cy="34256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088A45-887F-E847-8669-4F3E16D0B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682" y="1073164"/>
            <a:ext cx="5868534" cy="466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45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5557F3-BEF6-7041-8240-7D77FF47B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924" y="812774"/>
            <a:ext cx="574388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8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6294F3-3965-A14E-8CC7-0ED019896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61" y="0"/>
            <a:ext cx="8799429" cy="52154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AB3ED71-DF97-C04C-935E-8D30A44C2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155" y="4350814"/>
            <a:ext cx="7340557" cy="184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314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Transation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2020.09.07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4FE7393-1D56-CC46-AEBE-350ED3E1B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666" y="4427650"/>
            <a:ext cx="6552546" cy="24303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47E870-5940-484C-9261-7532C29FE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1" y="223574"/>
            <a:ext cx="7806267" cy="429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61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D25878B-5455-4544-BB30-1CB9E08EE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13" y="887400"/>
            <a:ext cx="6277387" cy="43566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7ECDC9E-D85C-954A-865B-0CC64F9D6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333" y="982903"/>
            <a:ext cx="5520267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71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02A73A-7154-D841-A8F2-848F4BC14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734" y="1028582"/>
            <a:ext cx="6627292" cy="237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085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Java </a:t>
            </a:r>
            <a:r>
              <a:rPr kumimoji="1" lang="en-US" altLang="zh-CN" dirty="0" err="1">
                <a:solidFill>
                  <a:schemeClr val="bg1"/>
                </a:solidFill>
              </a:rPr>
              <a:t>api</a:t>
            </a:r>
            <a:r>
              <a:rPr kumimoji="1" lang="zh-CN" altLang="en-US" dirty="0">
                <a:solidFill>
                  <a:schemeClr val="bg1"/>
                </a:solidFill>
              </a:rPr>
              <a:t>接口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22A3361-8896-1E45-8315-33956A121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700" y="5016500"/>
            <a:ext cx="3860226" cy="9863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43ECBE1-EA4E-904A-8BAD-2ACE8A3C2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333" y="2047761"/>
            <a:ext cx="7019154" cy="257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681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pub/sub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pub/sub</a:t>
            </a:r>
            <a:r>
              <a:rPr kumimoji="1" lang="zh-CN" altLang="en-US" dirty="0">
                <a:solidFill>
                  <a:schemeClr val="bg1"/>
                </a:solidFill>
              </a:rPr>
              <a:t> 实现聊天室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9328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12 </a:t>
            </a:r>
            <a:r>
              <a:rPr kumimoji="1" lang="zh-CN" altLang="en-US" dirty="0"/>
              <a:t>比较遗憾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13</a:t>
            </a:r>
            <a:r>
              <a:rPr kumimoji="1" lang="zh-CN" altLang="en-US" dirty="0"/>
              <a:t> 也比较遗憾没有内容，其实车上是可以的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158999" y="614383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12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6933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Lets go.   zookeeper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每个节点数据最大</a:t>
            </a:r>
            <a:r>
              <a:rPr kumimoji="1" lang="en-US" altLang="zh-CN" dirty="0"/>
              <a:t>1(4</a:t>
            </a:r>
            <a:r>
              <a:rPr kumimoji="1" lang="zh-CN" altLang="en-US" dirty="0"/>
              <a:t>？</a:t>
            </a:r>
            <a:r>
              <a:rPr kumimoji="1" lang="en-US" altLang="zh-CN" dirty="0"/>
              <a:t>)</a:t>
            </a:r>
            <a:r>
              <a:rPr kumimoji="1" lang="zh-CN" altLang="en-US" dirty="0"/>
              <a:t>兆：网络传输，通信更快，保证高速。使用</a:t>
            </a:r>
            <a:r>
              <a:rPr kumimoji="1" lang="en-US" altLang="zh-CN" dirty="0" err="1"/>
              <a:t>zk</a:t>
            </a:r>
            <a:r>
              <a:rPr kumimoji="1" lang="zh-CN" altLang="en-US" dirty="0"/>
              <a:t>时的场景需要时，读写比高： 很多读，少量写，不然可能就不是</a:t>
            </a:r>
            <a:r>
              <a:rPr kumimoji="1" lang="en-US" altLang="zh-CN" dirty="0" err="1"/>
              <a:t>zk</a:t>
            </a:r>
            <a:r>
              <a:rPr kumimoji="1" lang="zh-CN" altLang="en-US" dirty="0"/>
              <a:t>的最佳使用场景。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高可用意味着，主从同步迅速，所以</a:t>
            </a:r>
            <a:r>
              <a:rPr kumimoji="1" lang="en-US" altLang="zh-CN" dirty="0" err="1"/>
              <a:t>zk</a:t>
            </a:r>
            <a:r>
              <a:rPr kumimoji="1" lang="zh-CN" altLang="en-US" dirty="0"/>
              <a:t>限制节点数据量， 保证速度，提高同步速度，从而提高可用性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14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13908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14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9101563-447A-1146-8792-1958A7D751B9}"/>
              </a:ext>
            </a:extLst>
          </p:cNvPr>
          <p:cNvSpPr txBox="1"/>
          <p:nvPr/>
        </p:nvSpPr>
        <p:spPr>
          <a:xfrm>
            <a:off x="9914467" y="745067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55:</a:t>
            </a:r>
            <a:r>
              <a:rPr kumimoji="1" lang="zh-CN" altLang="en-US" dirty="0"/>
              <a:t> </a:t>
            </a:r>
            <a:r>
              <a:rPr kumimoji="1" lang="en-US" altLang="zh-CN" dirty="0"/>
              <a:t>1.03: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zk</a:t>
            </a:r>
            <a:r>
              <a:rPr kumimoji="1" lang="zh-CN" altLang="en-US" dirty="0"/>
              <a:t>安装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DE311D-207C-2840-8468-FC8B79924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4" y="1164696"/>
            <a:ext cx="3409950" cy="128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071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nothing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15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76788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CE617F-4548-C744-9616-632433112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67" y="1938867"/>
            <a:ext cx="10769600" cy="349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047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F60D25-7C43-C54C-95A4-14E500221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97" y="795866"/>
            <a:ext cx="6372212" cy="438573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8E5EADE-9BCE-E441-833F-3AD6A47126A5}"/>
              </a:ext>
            </a:extLst>
          </p:cNvPr>
          <p:cNvSpPr txBox="1"/>
          <p:nvPr/>
        </p:nvSpPr>
        <p:spPr>
          <a:xfrm>
            <a:off x="988679" y="5029200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Create –s /</a:t>
            </a:r>
            <a:r>
              <a:rPr kumimoji="1" lang="en-US" altLang="zh-CN" dirty="0" err="1"/>
              <a:t>aaa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81C5E9B-88F7-BB42-862D-30C361D9C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666" y="1530615"/>
            <a:ext cx="5967360" cy="182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63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Transation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2020.09.07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FC3F5CF-DEB9-5F45-8E5A-4A187B363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999" y="4264077"/>
            <a:ext cx="7670801" cy="25939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3E8DD15-CE5C-0F45-B565-B1C0CC9DB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856341"/>
            <a:ext cx="7670800" cy="340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941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794342A-1F58-C04E-9426-5DC7CF147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677" y="1110695"/>
            <a:ext cx="5907123" cy="50719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DD36AF3-D1CC-C147-9C7D-3A0557001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767" y="1280001"/>
            <a:ext cx="2586567" cy="52515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6913835-6E94-7145-8E4C-3D615A61C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112" y="2396067"/>
            <a:ext cx="4521755" cy="319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953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17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8D8CB76-D467-4345-BE8E-C561BA0FD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99" y="1007533"/>
            <a:ext cx="6464642" cy="382693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AC28EA8-93B8-F248-919A-31A7BBD0C5BD}"/>
              </a:ext>
            </a:extLst>
          </p:cNvPr>
          <p:cNvSpPr txBox="1"/>
          <p:nvPr/>
        </p:nvSpPr>
        <p:spPr>
          <a:xfrm>
            <a:off x="6937541" y="3090333"/>
            <a:ext cx="920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M:myid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Z: </a:t>
            </a:r>
            <a:r>
              <a:rPr kumimoji="1" lang="en-US" altLang="zh-CN" dirty="0" err="1"/>
              <a:t>zxid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95878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18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4143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18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D32488D-384D-C94B-A2E9-AC1364048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1938867"/>
            <a:ext cx="7857067" cy="415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8542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nothing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19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0795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DP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20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3D6E1B1-C7C9-A74E-9159-C25EEF0AA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132" y="1794934"/>
            <a:ext cx="3422650" cy="237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829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Dp</a:t>
            </a:r>
            <a:r>
              <a:rPr kumimoji="1" lang="en-US" altLang="zh-CN" dirty="0">
                <a:solidFill>
                  <a:schemeClr val="bg1"/>
                </a:solidFill>
              </a:rPr>
              <a:t>-factory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Simple factory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Static factory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Factory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Abstract factory</a:t>
            </a:r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21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02293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1122363"/>
            <a:ext cx="11091333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altLang="zh-CN" dirty="0"/>
              <a:t>24 </a:t>
            </a:r>
            <a:r>
              <a:rPr lang="zh-CN" altLang="en-US" dirty="0"/>
              <a:t>高并发负载均衡：网络协议原理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24: 17min </a:t>
            </a:r>
            <a:r>
              <a:rPr lang="zh-CN" altLang="en-US" dirty="0"/>
              <a:t>正式开始：循循善诱开场</a:t>
            </a:r>
            <a:r>
              <a:rPr lang="en-US" altLang="zh-CN" dirty="0"/>
              <a:t>-&gt;28min - &gt;42min: </a:t>
            </a:r>
            <a:r>
              <a:rPr lang="zh-CN" altLang="en-US" dirty="0"/>
              <a:t>进入正题</a:t>
            </a:r>
            <a:r>
              <a:rPr lang="en-US" altLang="zh-CN" dirty="0"/>
              <a:t> -&gt;</a:t>
            </a:r>
            <a:r>
              <a:rPr lang="zh-CN" altLang="en-US" dirty="0"/>
              <a:t>原理开场：</a:t>
            </a:r>
            <a:r>
              <a:rPr lang="en-US" altLang="zh-CN" dirty="0"/>
              <a:t>55min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21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A32EAF5-B86F-D743-9C76-6757099CF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142" y="3254432"/>
            <a:ext cx="5573991" cy="33827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4036790-5987-1B48-A105-E9981F938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091" y="3602567"/>
            <a:ext cx="5052709" cy="184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555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三次握手四次分手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22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BAB13F-1E22-3D42-B022-111C2E054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334" y="1792702"/>
            <a:ext cx="4555067" cy="9294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B01A492-1627-8F49-B75E-F712CFE72FF8}"/>
              </a:ext>
            </a:extLst>
          </p:cNvPr>
          <p:cNvSpPr txBox="1"/>
          <p:nvPr/>
        </p:nvSpPr>
        <p:spPr>
          <a:xfrm>
            <a:off x="6403708" y="222980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关闭文件描述符</a:t>
            </a:r>
            <a:endParaRPr kumimoji="1"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59F878C-51CB-3A40-B857-738B0D213C48}"/>
              </a:ext>
            </a:extLst>
          </p:cNvPr>
          <p:cNvSpPr txBox="1"/>
          <p:nvPr/>
        </p:nvSpPr>
        <p:spPr>
          <a:xfrm>
            <a:off x="10126133" y="9821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47070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开始： </a:t>
            </a:r>
            <a:r>
              <a:rPr kumimoji="1" lang="en-US" altLang="zh-CN" dirty="0"/>
              <a:t>10min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22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068D074-85B2-C144-B5A5-D9D28B0D9D73}"/>
              </a:ext>
            </a:extLst>
          </p:cNvPr>
          <p:cNvSpPr txBox="1"/>
          <p:nvPr/>
        </p:nvSpPr>
        <p:spPr>
          <a:xfrm>
            <a:off x="11243733" y="83820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A7000F3-F385-7B4C-A645-FFF8EC9FF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830" y="3364428"/>
            <a:ext cx="7086600" cy="288453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81EDE11-7CF3-1749-B8EA-39621E0965FC}"/>
              </a:ext>
            </a:extLst>
          </p:cNvPr>
          <p:cNvSpPr txBox="1"/>
          <p:nvPr/>
        </p:nvSpPr>
        <p:spPr>
          <a:xfrm>
            <a:off x="4521200" y="143933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基于三层实现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FD0F00-1034-BC46-8D44-253B22C51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" y="2642292"/>
            <a:ext cx="4376071" cy="268324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13CCCE8-E5CF-BF4D-AFFA-23B74608B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235" y="2765400"/>
            <a:ext cx="7107262" cy="299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43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Transation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Pubsub</a:t>
            </a:r>
            <a:r>
              <a:rPr kumimoji="1" lang="en-US" altLang="zh-CN" dirty="0"/>
              <a:t>/</a:t>
            </a:r>
            <a:r>
              <a:rPr kumimoji="1" lang="zh-CN" altLang="en-US" dirty="0"/>
              <a:t>消息订阅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Pipeline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事务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Watch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Muti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discard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Exec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Bloom.so</a:t>
            </a:r>
            <a:r>
              <a:rPr kumimoji="1" lang="en-US" altLang="zh-CN" dirty="0"/>
              <a:t> </a:t>
            </a:r>
            <a:r>
              <a:rPr kumimoji="1" lang="zh-CN" altLang="en-US" dirty="0"/>
              <a:t>安装 启动 使用 算法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缓存淘汰算法：主动：定时随机</a:t>
            </a:r>
            <a:r>
              <a:rPr kumimoji="1" lang="en-US" altLang="zh-CN" dirty="0"/>
              <a:t>20key</a:t>
            </a:r>
            <a:r>
              <a:rPr kumimoji="1" lang="zh-CN" altLang="en-US" dirty="0"/>
              <a:t>，有</a:t>
            </a:r>
            <a:r>
              <a:rPr kumimoji="1" lang="en-US" altLang="zh-CN" dirty="0"/>
              <a:t>25%</a:t>
            </a:r>
            <a:r>
              <a:rPr kumimoji="1" lang="zh-CN" altLang="en-US" dirty="0"/>
              <a:t>过期，再次随机 被动：客户端访问时，校验过期，删除，返回</a:t>
            </a:r>
            <a:r>
              <a:rPr kumimoji="1" lang="en-US" altLang="zh-CN" dirty="0"/>
              <a:t>key</a:t>
            </a:r>
            <a:r>
              <a:rPr kumimoji="1" lang="zh-CN" altLang="en-US" dirty="0"/>
              <a:t>过期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2020.09.07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58242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2020.09.23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16437C8-80B8-804D-A0C6-F046217F7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64" y="1938867"/>
            <a:ext cx="7455399" cy="311783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B14528A-1011-2149-BDD9-1C050C9D9198}"/>
              </a:ext>
            </a:extLst>
          </p:cNvPr>
          <p:cNvSpPr txBox="1"/>
          <p:nvPr/>
        </p:nvSpPr>
        <p:spPr>
          <a:xfrm>
            <a:off x="4673600" y="1447800"/>
            <a:ext cx="4730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基于二层（链路层），性能更好，比</a:t>
            </a:r>
            <a:r>
              <a:rPr kumimoji="1" lang="en-US" altLang="zh-CN" dirty="0" err="1"/>
              <a:t>nat</a:t>
            </a:r>
            <a:r>
              <a:rPr kumimoji="1" lang="zh-CN" altLang="en-US" dirty="0"/>
              <a:t>模式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E653A0A-04DD-BC4A-85BC-BC3037AA7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67" y="2094428"/>
            <a:ext cx="8678333" cy="424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466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23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D39CCF9-6AD8-004B-8C18-A288F6137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48" y="1782135"/>
            <a:ext cx="7934430" cy="39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229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0F85D4A-9800-4545-89A7-F7F7FA4AF0A4}"/>
              </a:ext>
            </a:extLst>
          </p:cNvPr>
          <p:cNvSpPr txBox="1"/>
          <p:nvPr/>
        </p:nvSpPr>
        <p:spPr>
          <a:xfrm>
            <a:off x="4529667" y="372533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J1-26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16D094B-DB12-1C40-9C8E-2BEDEC9C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79" y="1779082"/>
            <a:ext cx="7864287" cy="402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555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014A2AB-799E-A34B-B950-44CB10F76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426" y="2396067"/>
            <a:ext cx="5126311" cy="39878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210AF4A-413F-4A42-8394-4D9AFB347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562" y="5913149"/>
            <a:ext cx="3947583" cy="38765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282BB77-6F85-B247-A0D7-7EBAC2A96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33" y="2685884"/>
            <a:ext cx="6502399" cy="259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115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EF05DE8-62FF-FB40-82B1-E2A6C5107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05" y="1226067"/>
            <a:ext cx="7070318" cy="459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738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6BC610B-C234-B14C-AC5E-30A86E865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48" y="2029632"/>
            <a:ext cx="7843199" cy="110220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B3D23D2-7922-8B4D-BFA2-B4CA50991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37" y="3318364"/>
            <a:ext cx="7425267" cy="331249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DF0FFED-F43A-D144-9FC8-C4E2571B2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100" y="3436750"/>
            <a:ext cx="4660900" cy="182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552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129E61E-ACA5-8242-9FF3-C916095CD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57" y="1422400"/>
            <a:ext cx="7205814" cy="421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628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4FA8EF3-E12E-D64E-8804-BD25C9BB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37" y="1809898"/>
            <a:ext cx="7966730" cy="324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7523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69393CA-AE73-B948-9767-622732789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417" y="2017184"/>
            <a:ext cx="7323915" cy="466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381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0935B95-1F4B-0B42-AD9C-032DEDF97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3" y="1576109"/>
            <a:ext cx="5960881" cy="38872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0D6171F-71E5-9A4E-880B-BCC2D565A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11960"/>
            <a:ext cx="3310468" cy="156414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6A18939-03F9-AF47-ACBA-1FD0EF4D8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084" y="1308051"/>
            <a:ext cx="6675845" cy="421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40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Transation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缓存淘汰算法：主动：定时随机</a:t>
            </a:r>
            <a:r>
              <a:rPr kumimoji="1" lang="en-US" altLang="zh-CN" dirty="0"/>
              <a:t>20key</a:t>
            </a:r>
            <a:r>
              <a:rPr kumimoji="1" lang="zh-CN" altLang="en-US" dirty="0"/>
              <a:t>，有</a:t>
            </a:r>
            <a:r>
              <a:rPr kumimoji="1" lang="en-US" altLang="zh-CN" dirty="0"/>
              <a:t>25%</a:t>
            </a:r>
            <a:r>
              <a:rPr kumimoji="1" lang="zh-CN" altLang="en-US" dirty="0"/>
              <a:t>过期，再次随机 被动：客户端访问时，校验过期，删除，返回</a:t>
            </a:r>
            <a:r>
              <a:rPr kumimoji="1" lang="en-US" altLang="zh-CN" dirty="0"/>
              <a:t>key</a:t>
            </a:r>
            <a:r>
              <a:rPr kumimoji="1" lang="zh-CN" altLang="en-US" dirty="0"/>
              <a:t>过期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2020.09.07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19BFBD4-3DC2-944A-9C1E-03043110E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4" y="1415726"/>
            <a:ext cx="8906933" cy="116500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AF3D22E-1642-5A4F-BA31-03ACEE2F3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116" y="3702050"/>
            <a:ext cx="7039907" cy="28934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BA37868-D810-9D47-8C37-B72E843C1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4229" y="3939535"/>
            <a:ext cx="2637368" cy="111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100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A461304-81F3-F14C-B55E-DF354FA9B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20" y="586833"/>
            <a:ext cx="5679991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969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5550CA8-44D8-2847-8453-988384F63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14" y="1863183"/>
            <a:ext cx="4461353" cy="9751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13C7A3A-9BED-274C-A289-97DF2357E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17" y="3161487"/>
            <a:ext cx="5154756" cy="60096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FC615FB-E51F-2C49-9E18-D8FC5305A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3936160"/>
            <a:ext cx="7495549" cy="29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66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50min</a:t>
            </a:r>
            <a:r>
              <a:rPr kumimoji="1" lang="zh-CN" altLang="en-US" dirty="0"/>
              <a:t>：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memcahche</a:t>
            </a:r>
            <a:r>
              <a:rPr kumimoji="1" lang="zh-CN" altLang="en-US" dirty="0"/>
              <a:t> 面试对比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D05C622-68AA-624F-B421-A2DE39E687F4}"/>
              </a:ext>
            </a:extLst>
          </p:cNvPr>
          <p:cNvSpPr txBox="1"/>
          <p:nvPr/>
        </p:nvSpPr>
        <p:spPr>
          <a:xfrm>
            <a:off x="4055533" y="347133"/>
            <a:ext cx="421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43</a:t>
            </a:r>
            <a:r>
              <a:rPr kumimoji="1" lang="zh-CN" altLang="en-US" dirty="0"/>
              <a:t>：从基础</a:t>
            </a:r>
            <a:r>
              <a:rPr kumimoji="1" lang="en-US" altLang="zh-CN" dirty="0"/>
              <a:t>IO</a:t>
            </a:r>
            <a:r>
              <a:rPr kumimoji="1" lang="zh-CN" altLang="en-US" dirty="0"/>
              <a:t>切入（</a:t>
            </a:r>
            <a:r>
              <a:rPr kumimoji="1" lang="en-US" altLang="zh-CN" dirty="0"/>
              <a:t>30min</a:t>
            </a:r>
            <a:r>
              <a:rPr kumimoji="1" lang="zh-CN" altLang="en-US" dirty="0"/>
              <a:t>），引出</a:t>
            </a:r>
            <a:r>
              <a:rPr kumimoji="1" lang="en-US" altLang="zh-CN" dirty="0" err="1"/>
              <a:t>redis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4E942C5-41CA-4441-9428-C20ADCC19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768" y="887400"/>
            <a:ext cx="6060047" cy="36142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613EF7B-482B-D044-AE94-C945CC0AC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112" y="4698484"/>
            <a:ext cx="5270892" cy="16192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FC46244-8263-2E41-91FD-AE5F1001B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36" y="2640547"/>
            <a:ext cx="5377301" cy="342053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E03D590-6EF4-1E41-9D17-947A8C5FE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233" y="6050861"/>
            <a:ext cx="4337050" cy="85898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9DC4607-AB96-1A4F-9A6F-51DA96FF4F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027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一个想法：算法统计指导程序读取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Yum install </a:t>
            </a:r>
            <a:r>
              <a:rPr kumimoji="1" lang="en-US" altLang="zh-CN" dirty="0" err="1"/>
              <a:t>wget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27E8981-D1C9-2E4B-8B0C-26D561D77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233" y="2765399"/>
            <a:ext cx="4278719" cy="372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163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Redis</a:t>
            </a:r>
            <a:r>
              <a:rPr kumimoji="1" lang="en-US" altLang="zh-CN" dirty="0"/>
              <a:t> </a:t>
            </a:r>
            <a:r>
              <a:rPr kumimoji="1" lang="zh-CN" altLang="en-US" dirty="0"/>
              <a:t>服务化 安装步骤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C72A358-62D4-BD4F-B2AD-EE6DF8409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5" y="1987409"/>
            <a:ext cx="7160322" cy="44980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FA0A394-2E8A-5240-A4EF-539EAD29E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189" y="2327678"/>
            <a:ext cx="5757113" cy="308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624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5C06725-8E7E-4B4C-989F-114272E2E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33" y="1584206"/>
            <a:ext cx="4038600" cy="236238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2B927F4-BBEC-0644-9737-99848474E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40" y="4223887"/>
            <a:ext cx="3718983" cy="5108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6580E43-22D7-E24A-AB5F-5143D3D4A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83" y="4806072"/>
            <a:ext cx="4679950" cy="255478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6F41F0A-3753-3048-BFEA-4F6F3AF27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8972" y="1225729"/>
            <a:ext cx="4797856" cy="281287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1E18248-74E8-E142-A7B6-2D008803D9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6781" y="3946591"/>
            <a:ext cx="4762199" cy="324480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9A764F3-575F-D44F-90FF-2FF2E3A334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7054" y="239972"/>
            <a:ext cx="2483835" cy="138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214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Mmap</a:t>
            </a:r>
            <a:r>
              <a:rPr kumimoji="1" lang="en-US" altLang="zh-CN" dirty="0"/>
              <a:t> </a:t>
            </a:r>
            <a:r>
              <a:rPr kumimoji="1" lang="zh-CN" altLang="en-US" dirty="0"/>
              <a:t>内核空间，用户空间共享内存，减少拷贝过程，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3B5E4B2-3BBA-E34B-A5F6-5BCD19033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828" y="887400"/>
            <a:ext cx="3977892" cy="354989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96ADF22-15C7-D54E-A142-EF4A66E4C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132" y="4442894"/>
            <a:ext cx="3362207" cy="222247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A4B1E99-BE11-1142-BA54-1B9D431D2B61}"/>
              </a:ext>
            </a:extLst>
          </p:cNvPr>
          <p:cNvSpPr txBox="1"/>
          <p:nvPr/>
        </p:nvSpPr>
        <p:spPr>
          <a:xfrm>
            <a:off x="6620933" y="5621867"/>
            <a:ext cx="54938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消费者读取时通过零拷贝：直接通过内核读取数据</a:t>
            </a:r>
            <a:endParaRPr kumimoji="1" lang="en-US" altLang="zh-CN" dirty="0"/>
          </a:p>
          <a:p>
            <a:r>
              <a:rPr kumimoji="1" lang="zh-CN" altLang="en-US" dirty="0"/>
              <a:t>，</a:t>
            </a:r>
            <a:endParaRPr kumimoji="1" lang="en-US" altLang="zh-CN" dirty="0"/>
          </a:p>
          <a:p>
            <a:r>
              <a:rPr kumimoji="1" lang="zh-CN" altLang="en-US" dirty="0"/>
              <a:t>不用通过用户空间（应用程序空间），实现高效读取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2CE97C9-B18C-594B-B11C-99BCBAB95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40" y="1251982"/>
            <a:ext cx="5059877" cy="302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087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D5AE49B-5302-FA4B-ABFD-E8DB3FED1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782" y="2112434"/>
            <a:ext cx="3822700" cy="81018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BCDA1FF-73A6-2146-BF17-86993B196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99" y="3026347"/>
            <a:ext cx="5540204" cy="29654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924EF18-0B1C-E440-886B-7966758D2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877" y="3221039"/>
            <a:ext cx="6343820" cy="268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41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26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1AE6FA5-5217-2E4D-A0BB-8A7CF3A64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300" y="2910417"/>
            <a:ext cx="4237567" cy="177144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F86899B-14E2-C444-ADDD-C5DBA2F42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333" y="2290233"/>
            <a:ext cx="4542084" cy="262043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4447C2A-D11A-E940-A947-3D4C1B9A5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750" y="151185"/>
            <a:ext cx="4557183" cy="227451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8ED9FDC-5C80-8E46-826E-A7AFD4BADF20}"/>
              </a:ext>
            </a:extLst>
          </p:cNvPr>
          <p:cNvSpPr txBox="1"/>
          <p:nvPr/>
        </p:nvSpPr>
        <p:spPr>
          <a:xfrm>
            <a:off x="4109421" y="5357308"/>
            <a:ext cx="4350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起止位置是指字符，返回的索引是字节的</a:t>
            </a:r>
          </a:p>
        </p:txBody>
      </p:sp>
    </p:spTree>
    <p:extLst>
      <p:ext uri="{BB962C8B-B14F-4D97-AF65-F5344CB8AC3E}">
        <p14:creationId xmlns:p14="http://schemas.microsoft.com/office/powerpoint/2010/main" val="10437892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26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178A0C6-BD8D-F247-BA61-31485BAC9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416" y="3534833"/>
            <a:ext cx="3685117" cy="234295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CF4C9F3-E963-0B45-A242-95841C2C4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453349"/>
            <a:ext cx="5252956" cy="197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21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内存数据持久化概念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命令行；管道重新启动进程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004B314-F235-5543-9A1C-3D642B8BE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226" y="3168637"/>
            <a:ext cx="6434508" cy="349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472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26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6CF46EC-4901-7D46-A7CC-CA16A1113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417" y="3589866"/>
            <a:ext cx="5316808" cy="227753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008B866-8C51-3E43-A67E-A354999E5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697" y="1530615"/>
            <a:ext cx="3344333" cy="253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290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26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71F4338-FBA9-0C46-A405-2046B69AE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07" y="1768336"/>
            <a:ext cx="9283289" cy="419219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795A6D6-4E2E-F241-8DD4-FD63A1877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132" y="769500"/>
            <a:ext cx="3819235" cy="8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393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26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6C6C548-934C-5743-A898-2E0C30B63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67" y="1033084"/>
            <a:ext cx="7766617" cy="205724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E3CA2E8-AA3C-1843-9D4E-DAE0B3CA0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68" y="3162678"/>
            <a:ext cx="3490383" cy="94820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E1F78E0-B8EE-CA4C-8818-D6BF3FC3A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88" y="4164540"/>
            <a:ext cx="7315201" cy="262764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D441955-1C3B-6144-8C4B-831AF10BAF6F}"/>
              </a:ext>
            </a:extLst>
          </p:cNvPr>
          <p:cNvSpPr txBox="1"/>
          <p:nvPr/>
        </p:nvSpPr>
        <p:spPr>
          <a:xfrm>
            <a:off x="7552267" y="5155198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人多？奖品多？一个人是否可以重复</a:t>
            </a:r>
            <a:endParaRPr kumimoji="1" lang="en-US" altLang="zh-CN" dirty="0"/>
          </a:p>
          <a:p>
            <a:r>
              <a:rPr kumimoji="1" lang="zh-CN" altLang="en-US" dirty="0"/>
              <a:t>中奖？</a:t>
            </a:r>
          </a:p>
        </p:txBody>
      </p:sp>
    </p:spTree>
    <p:extLst>
      <p:ext uri="{BB962C8B-B14F-4D97-AF65-F5344CB8AC3E}">
        <p14:creationId xmlns:p14="http://schemas.microsoft.com/office/powerpoint/2010/main" val="39631768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27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E126BE1-E0A3-9D4E-9B9D-2B206CC40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99" y="770467"/>
            <a:ext cx="4136833" cy="247226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1E4F9D9-5CA8-0549-9ADD-8EFE28353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632" y="702734"/>
            <a:ext cx="3829050" cy="291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900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50109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36619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9269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Transation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2020.09.07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5C0CE87-4968-3D46-A850-AE6977525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84" y="987133"/>
            <a:ext cx="4857750" cy="24580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38DD372-081E-F140-951F-684264D2B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573" y="987133"/>
            <a:ext cx="4821767" cy="25252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84F0BC4-9167-C14A-99CB-56BDBAD5C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593" y="3680156"/>
            <a:ext cx="4681732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12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Transation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2020.09.07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FD24F99-F212-4348-A238-067E19568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34" y="1839383"/>
            <a:ext cx="3979333" cy="317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348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电路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电路</Template>
  <TotalTime>35951</TotalTime>
  <Words>772</Words>
  <Application>Microsoft Macintosh PowerPoint</Application>
  <PresentationFormat>宽屏</PresentationFormat>
  <Paragraphs>505</Paragraphs>
  <Slides>76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81" baseType="lpstr">
      <vt:lpstr>宋体</vt:lpstr>
      <vt:lpstr>Arial</vt:lpstr>
      <vt:lpstr>Trebuchet MS</vt:lpstr>
      <vt:lpstr>Tw Cen MT</vt:lpstr>
      <vt:lpstr>电路</vt:lpstr>
      <vt:lpstr>晚上没有整理，基本就忘了当天的内容了</vt:lpstr>
      <vt:lpstr>Redis的Set list hash sorted-set</vt:lpstr>
      <vt:lpstr>redis Transation</vt:lpstr>
      <vt:lpstr>redis Transation</vt:lpstr>
      <vt:lpstr>redis Transation</vt:lpstr>
      <vt:lpstr>redis Transation</vt:lpstr>
      <vt:lpstr>Redis Rdb aof </vt:lpstr>
      <vt:lpstr>redis Transation</vt:lpstr>
      <vt:lpstr>redis Transation</vt:lpstr>
      <vt:lpstr>Redis Rdb aof </vt:lpstr>
      <vt:lpstr>redis Transation</vt:lpstr>
      <vt:lpstr>Redis Rdb aof </vt:lpstr>
      <vt:lpstr>Redis Rdb aof </vt:lpstr>
      <vt:lpstr>Redis Rdb aof </vt:lpstr>
      <vt:lpstr>Redis  </vt:lpstr>
      <vt:lpstr>Redis 集群</vt:lpstr>
      <vt:lpstr>Redis 集群</vt:lpstr>
      <vt:lpstr>Redis 集群</vt:lpstr>
      <vt:lpstr>Redis sentinel</vt:lpstr>
      <vt:lpstr>Redis </vt:lpstr>
      <vt:lpstr>Redis 集群</vt:lpstr>
      <vt:lpstr>Redis 集群</vt:lpstr>
      <vt:lpstr>Redis 集群</vt:lpstr>
      <vt:lpstr>Predixy/twemty 集群代理方案</vt:lpstr>
      <vt:lpstr>Redis 集群</vt:lpstr>
      <vt:lpstr>Redis 官方集群方案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Java api接口</vt:lpstr>
      <vt:lpstr>Redis pub/sub</vt:lpstr>
      <vt:lpstr>PowerPoint 演示文稿</vt:lpstr>
      <vt:lpstr>Lets go.   zookeeper</vt:lpstr>
      <vt:lpstr>PowerPoint 演示文稿</vt:lpstr>
      <vt:lpstr>nothing</vt:lpstr>
      <vt:lpstr>not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nothing</vt:lpstr>
      <vt:lpstr>DP</vt:lpstr>
      <vt:lpstr>Dp-factory</vt:lpstr>
      <vt:lpstr>24 高并发负载均衡：网络协议原理</vt:lpstr>
      <vt:lpstr>no</vt:lpstr>
      <vt:lpstr>no</vt:lpstr>
      <vt:lpstr>no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no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234</cp:revision>
  <dcterms:created xsi:type="dcterms:W3CDTF">2020-09-04T00:32:40Z</dcterms:created>
  <dcterms:modified xsi:type="dcterms:W3CDTF">2020-09-29T00:24:41Z</dcterms:modified>
</cp:coreProperties>
</file>